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4" r:id="rId5"/>
    <p:sldMasterId id="2147483648" r:id="rId6"/>
    <p:sldMasterId id="2147483658" r:id="rId7"/>
    <p:sldMasterId id="2147483660" r:id="rId8"/>
    <p:sldMasterId id="2147483665" r:id="rId9"/>
  </p:sldMasterIdLst>
  <p:notesMasterIdLst>
    <p:notesMasterId r:id="rId37"/>
  </p:notesMasterIdLst>
  <p:handoutMasterIdLst>
    <p:handoutMasterId r:id="rId38"/>
  </p:handoutMasterIdLst>
  <p:sldIdLst>
    <p:sldId id="257" r:id="rId10"/>
    <p:sldId id="277" r:id="rId11"/>
    <p:sldId id="256" r:id="rId12"/>
    <p:sldId id="259" r:id="rId13"/>
    <p:sldId id="276" r:id="rId14"/>
    <p:sldId id="290" r:id="rId15"/>
    <p:sldId id="266" r:id="rId16"/>
    <p:sldId id="261" r:id="rId17"/>
    <p:sldId id="262" r:id="rId18"/>
    <p:sldId id="263" r:id="rId19"/>
    <p:sldId id="264" r:id="rId20"/>
    <p:sldId id="284" r:id="rId21"/>
    <p:sldId id="265" r:id="rId22"/>
    <p:sldId id="285" r:id="rId23"/>
    <p:sldId id="267" r:id="rId24"/>
    <p:sldId id="268" r:id="rId25"/>
    <p:sldId id="269" r:id="rId26"/>
    <p:sldId id="271" r:id="rId27"/>
    <p:sldId id="278" r:id="rId28"/>
    <p:sldId id="270" r:id="rId29"/>
    <p:sldId id="272" r:id="rId30"/>
    <p:sldId id="274" r:id="rId31"/>
    <p:sldId id="289" r:id="rId32"/>
    <p:sldId id="286" r:id="rId33"/>
    <p:sldId id="287" r:id="rId34"/>
    <p:sldId id="288" r:id="rId35"/>
    <p:sldId id="258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F"/>
    <a:srgbClr val="005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124" autoAdjust="0"/>
  </p:normalViewPr>
  <p:slideViewPr>
    <p:cSldViewPr snapToGrid="0" snapToObjects="1">
      <p:cViewPr varScale="1">
        <p:scale>
          <a:sx n="79" d="100"/>
          <a:sy n="79" d="100"/>
        </p:scale>
        <p:origin x="25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B5B4D2-392F-48CE-BA6F-BBDDE478E737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D77A97-9B59-4F40-B541-FED22E5A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8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9F2EA-ECB1-1F40-BCB1-E71E7E9215B8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92D22-1F0F-3348-B716-73E81520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7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70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8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7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3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8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0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9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75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7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3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04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2D22-1F0F-3348-B716-73E8152043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4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44773"/>
            <a:ext cx="7772400" cy="13164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000">
                <a:solidFill>
                  <a:srgbClr val="005B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44773"/>
            <a:ext cx="7772400" cy="13164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BBF"/>
              </a:buClr>
              <a:defRPr/>
            </a:lvl1pPr>
            <a:lvl2pPr>
              <a:buClr>
                <a:srgbClr val="005BBF"/>
              </a:buClr>
              <a:defRPr/>
            </a:lvl2pPr>
            <a:lvl3pPr>
              <a:buClr>
                <a:srgbClr val="005BBF"/>
              </a:buClr>
              <a:defRPr/>
            </a:lvl3pPr>
            <a:lvl4pPr>
              <a:buClr>
                <a:srgbClr val="005BBF"/>
              </a:buClr>
              <a:defRPr/>
            </a:lvl4pPr>
            <a:lvl5pPr>
              <a:buClr>
                <a:srgbClr val="005BB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7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1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BBF"/>
              </a:buClr>
              <a:defRPr/>
            </a:lvl1pPr>
            <a:lvl2pPr>
              <a:buClr>
                <a:srgbClr val="005BBF"/>
              </a:buClr>
              <a:defRPr/>
            </a:lvl2pPr>
            <a:lvl3pPr>
              <a:buClr>
                <a:srgbClr val="005BBF"/>
              </a:buClr>
              <a:defRPr/>
            </a:lvl3pPr>
            <a:lvl4pPr>
              <a:buClr>
                <a:srgbClr val="005BBF"/>
              </a:buClr>
              <a:defRPr/>
            </a:lvl4pPr>
            <a:lvl5pPr>
              <a:buClr>
                <a:srgbClr val="005BBF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0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639368"/>
            <a:ext cx="8229600" cy="10035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388475"/>
            <a:ext cx="8229600" cy="827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PAGE TEXT HERE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05458" y="6355921"/>
            <a:ext cx="538542" cy="50208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1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DIVIDER PAGE TEXT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576874" y="2005195"/>
            <a:ext cx="5984268" cy="2832435"/>
            <a:chOff x="1498334" y="1825675"/>
            <a:chExt cx="5984268" cy="2832435"/>
          </a:xfrm>
        </p:grpSpPr>
        <p:pic>
          <p:nvPicPr>
            <p:cNvPr id="7" name="Picture 6" descr="Burns&amp;McDonnell_Ampersand_Reversed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334" y="1825675"/>
              <a:ext cx="2676997" cy="2832435"/>
            </a:xfrm>
            <a:prstGeom prst="rect">
              <a:avLst/>
            </a:prstGeom>
          </p:spPr>
        </p:pic>
        <p:pic>
          <p:nvPicPr>
            <p:cNvPr id="8" name="Picture 7" descr="CreateAmazing_Reversed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242" y="3148162"/>
              <a:ext cx="4158360" cy="265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453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929541" y="5297137"/>
            <a:ext cx="3268674" cy="1016079"/>
            <a:chOff x="3069791" y="5291527"/>
            <a:chExt cx="3268674" cy="1016079"/>
          </a:xfrm>
        </p:grpSpPr>
        <p:pic>
          <p:nvPicPr>
            <p:cNvPr id="9" name="Picture 8" descr="Burns&amp;McDonnell_Ampersand_Reversed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9791" y="5291527"/>
              <a:ext cx="960319" cy="1016079"/>
            </a:xfrm>
            <a:prstGeom prst="rect">
              <a:avLst/>
            </a:prstGeom>
          </p:spPr>
        </p:pic>
        <p:pic>
          <p:nvPicPr>
            <p:cNvPr id="10" name="Picture 9" descr="CreateAmazing_Reversed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082" y="5780537"/>
              <a:ext cx="2481383" cy="158386"/>
            </a:xfrm>
            <a:prstGeom prst="rect">
              <a:avLst/>
            </a:prstGeom>
          </p:spPr>
        </p:pic>
      </p:grp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25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1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rns&amp;McDonnell_Horiz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370" y="2944566"/>
            <a:ext cx="6318784" cy="9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3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rns&amp;McDonnell_Horiz_Revers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823" y="5841400"/>
            <a:ext cx="3019580" cy="453419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25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0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722" y="2008417"/>
            <a:ext cx="592531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34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764" y="2946400"/>
            <a:ext cx="6318504" cy="9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25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solidFill>
                  <a:srgbClr val="005B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842" y="5846690"/>
            <a:ext cx="3026962" cy="4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solidFill>
                  <a:srgbClr val="005BB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9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5705"/>
            <a:ext cx="9153144" cy="512064"/>
          </a:xfrm>
          <a:prstGeom prst="rect">
            <a:avLst/>
          </a:prstGeom>
          <a:solidFill>
            <a:srgbClr val="005B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BMcD logosmall-whit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8" y="6505583"/>
            <a:ext cx="1592239" cy="2381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458" y="6355921"/>
            <a:ext cx="538542" cy="50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3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rgbClr val="005BBF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►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BB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981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981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 userDrawn="1"/>
        </p:nvSpPr>
        <p:spPr>
          <a:xfrm>
            <a:off x="0" y="6355705"/>
            <a:ext cx="9153144" cy="512064"/>
          </a:xfrm>
          <a:prstGeom prst="rect">
            <a:avLst/>
          </a:prstGeom>
          <a:solidFill>
            <a:srgbClr val="005B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BMcD logosmall-whit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8" y="6505583"/>
            <a:ext cx="1592239" cy="2381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458" y="6355921"/>
            <a:ext cx="538542" cy="50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rgbClr val="005BBF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►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BB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B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951"/>
            <a:ext cx="8229600" cy="29087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DIVIDER PAGE TEXT HERE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05458" y="6355921"/>
            <a:ext cx="538542" cy="50208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3000"/>
        </a:lnSpc>
        <a:spcBef>
          <a:spcPts val="0"/>
        </a:spcBef>
        <a:buNone/>
        <a:defRPr sz="2600" b="1" i="0" kern="1200" spc="45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B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jhope@burnsmcd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ktwhaley@burnsmcd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2495550"/>
          </a:xfrm>
        </p:spPr>
        <p:txBody>
          <a:bodyPr/>
          <a:lstStyle/>
          <a:p>
            <a:r>
              <a:rPr lang="en-US" dirty="0" smtClean="0"/>
              <a:t>Vulnerability Assessments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3725" y="3562350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By: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RJ Hope, CPP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Kevin Whaley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5" y="5475588"/>
            <a:ext cx="1318210" cy="10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Frequency of 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9925"/>
          </a:xfrm>
        </p:spPr>
        <p:txBody>
          <a:bodyPr/>
          <a:lstStyle/>
          <a:p>
            <a:r>
              <a:rPr lang="en-US" dirty="0"/>
              <a:t>Establishes the baseline of the PPS effectiveness against your individually defined threats</a:t>
            </a:r>
          </a:p>
          <a:p>
            <a:r>
              <a:rPr lang="en-US" dirty="0"/>
              <a:t>Conduct initial assessment, post-mitigation assessment, periodic assessments</a:t>
            </a:r>
          </a:p>
          <a:p>
            <a:r>
              <a:rPr lang="en-US" dirty="0"/>
              <a:t>Should also be conducted:</a:t>
            </a:r>
          </a:p>
          <a:p>
            <a:pPr lvl="1"/>
            <a:r>
              <a:rPr lang="en-US" dirty="0"/>
              <a:t>After an event (direct or non-direct)</a:t>
            </a:r>
          </a:p>
          <a:p>
            <a:pPr lvl="1"/>
            <a:r>
              <a:rPr lang="en-US" dirty="0"/>
              <a:t>Changes in regulations (if any)</a:t>
            </a:r>
          </a:p>
          <a:p>
            <a:pPr lvl="1"/>
            <a:r>
              <a:rPr lang="en-US" dirty="0" smtClean="0"/>
              <a:t>To coincide with industry </a:t>
            </a:r>
            <a:r>
              <a:rPr lang="en-US" dirty="0"/>
              <a:t>best practices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</a:t>
            </a:r>
            <a:r>
              <a:rPr lang="en-US" dirty="0" smtClean="0"/>
              <a:t>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/>
              <a:t>Obtain an objective understanding of vulnerabilities to your operation based on your entities unique operating environment</a:t>
            </a:r>
          </a:p>
          <a:p>
            <a:r>
              <a:rPr lang="en-US" dirty="0"/>
              <a:t>Identify mitigation options that are commensurate with your operating environment and generate a Target Shift</a:t>
            </a:r>
          </a:p>
          <a:p>
            <a:r>
              <a:rPr lang="en-US" dirty="0" smtClean="0"/>
              <a:t>Development of plans that can generate cost savings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8089"/>
            <a:ext cx="3659445" cy="173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8129" y="3569110"/>
            <a:ext cx="2942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THINKING LIKE AN ADVERSARY!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</a:t>
            </a:r>
            <a:r>
              <a:rPr lang="en-US" dirty="0" smtClean="0"/>
              <a:t>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387"/>
            <a:ext cx="4724400" cy="4525963"/>
          </a:xfrm>
        </p:spPr>
        <p:txBody>
          <a:bodyPr/>
          <a:lstStyle/>
          <a:p>
            <a:r>
              <a:rPr lang="en-US" dirty="0" smtClean="0"/>
              <a:t>Understanding the Attack Model</a:t>
            </a:r>
          </a:p>
          <a:p>
            <a:pPr lvl="1"/>
            <a:r>
              <a:rPr lang="en-US" dirty="0" smtClean="0"/>
              <a:t>Event Selection</a:t>
            </a:r>
          </a:p>
          <a:p>
            <a:pPr lvl="1"/>
            <a:r>
              <a:rPr lang="en-US" dirty="0" smtClean="0"/>
              <a:t>Target Selection</a:t>
            </a:r>
          </a:p>
          <a:p>
            <a:pPr lvl="1"/>
            <a:r>
              <a:rPr lang="en-US" dirty="0" smtClean="0"/>
              <a:t>Preoperational Surveillance</a:t>
            </a:r>
          </a:p>
          <a:p>
            <a:pPr lvl="1"/>
            <a:r>
              <a:rPr lang="en-US" dirty="0" smtClean="0"/>
              <a:t>Attack Mobilization</a:t>
            </a:r>
          </a:p>
          <a:p>
            <a:pPr lvl="1"/>
            <a:r>
              <a:rPr lang="en-US" dirty="0" smtClean="0"/>
              <a:t>Attack Method</a:t>
            </a:r>
          </a:p>
          <a:p>
            <a:pPr lvl="1"/>
            <a:r>
              <a:rPr lang="en-US" dirty="0" smtClean="0"/>
              <a:t>Attack Dry Runs</a:t>
            </a:r>
          </a:p>
          <a:p>
            <a:pPr lvl="1"/>
            <a:r>
              <a:rPr lang="en-US" dirty="0" smtClean="0"/>
              <a:t>Attack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78" y="2827019"/>
            <a:ext cx="4811100" cy="26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</a:t>
            </a:r>
            <a:r>
              <a:rPr lang="en-US" dirty="0" smtClean="0"/>
              <a:t>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00"/>
          </a:xfrm>
        </p:spPr>
        <p:txBody>
          <a:bodyPr/>
          <a:lstStyle/>
          <a:p>
            <a:r>
              <a:rPr lang="en-US" dirty="0"/>
              <a:t>Team should consist of personnel with broad experience</a:t>
            </a:r>
          </a:p>
          <a:p>
            <a:pPr lvl="1"/>
            <a:r>
              <a:rPr lang="en-US" dirty="0"/>
              <a:t>Led by </a:t>
            </a:r>
            <a:r>
              <a:rPr lang="en-US" dirty="0" smtClean="0"/>
              <a:t>Security </a:t>
            </a:r>
            <a:r>
              <a:rPr lang="en-US" dirty="0"/>
              <a:t>S</a:t>
            </a:r>
            <a:r>
              <a:rPr lang="en-US" dirty="0" smtClean="0"/>
              <a:t>pecialist</a:t>
            </a:r>
            <a:endParaRPr lang="en-US" dirty="0"/>
          </a:p>
          <a:p>
            <a:r>
              <a:rPr lang="en-US" dirty="0"/>
              <a:t>Include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Security </a:t>
            </a:r>
            <a:r>
              <a:rPr lang="en-US" dirty="0" smtClean="0"/>
              <a:t>Manager</a:t>
            </a:r>
            <a:endParaRPr lang="en-US" dirty="0"/>
          </a:p>
          <a:p>
            <a:pPr lvl="1"/>
            <a:r>
              <a:rPr lang="en-US" dirty="0"/>
              <a:t>Security Systems </a:t>
            </a:r>
            <a:r>
              <a:rPr lang="en-US" dirty="0" smtClean="0"/>
              <a:t>Specialist</a:t>
            </a:r>
          </a:p>
          <a:p>
            <a:pPr lvl="1"/>
            <a:r>
              <a:rPr lang="en-US" dirty="0" smtClean="0"/>
              <a:t>IT</a:t>
            </a:r>
            <a:endParaRPr lang="en-US" dirty="0"/>
          </a:p>
          <a:p>
            <a:pPr lvl="1"/>
            <a:r>
              <a:rPr lang="en-US" dirty="0"/>
              <a:t>Front line Operators </a:t>
            </a:r>
          </a:p>
          <a:p>
            <a:pPr lvl="1"/>
            <a:r>
              <a:rPr lang="en-US" dirty="0"/>
              <a:t>Operations/Facilities</a:t>
            </a:r>
          </a:p>
          <a:p>
            <a:pPr lvl="1"/>
            <a:r>
              <a:rPr lang="en-US" dirty="0"/>
              <a:t>Legal &amp; HR</a:t>
            </a:r>
          </a:p>
          <a:p>
            <a:pPr lvl="2"/>
            <a:r>
              <a:rPr lang="en-US" dirty="0"/>
              <a:t>May only be needed for specific items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65" y="2713702"/>
            <a:ext cx="3028580" cy="166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08" y="1306482"/>
            <a:ext cx="2610196" cy="2151613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Physical Vulnerabilities</a:t>
            </a:r>
          </a:p>
          <a:p>
            <a:pPr lvl="1"/>
            <a:r>
              <a:rPr lang="en-US" sz="1700" dirty="0" smtClean="0"/>
              <a:t>Barriers</a:t>
            </a:r>
          </a:p>
          <a:p>
            <a:pPr lvl="1"/>
            <a:r>
              <a:rPr lang="en-US" sz="1700" dirty="0" smtClean="0"/>
              <a:t>Lighting</a:t>
            </a:r>
          </a:p>
          <a:p>
            <a:pPr lvl="1"/>
            <a:r>
              <a:rPr lang="en-US" sz="1700" dirty="0" smtClean="0"/>
              <a:t>Doors</a:t>
            </a:r>
          </a:p>
          <a:p>
            <a:pPr lvl="1"/>
            <a:r>
              <a:rPr lang="en-US" sz="1700" dirty="0" smtClean="0"/>
              <a:t>Fencing</a:t>
            </a:r>
          </a:p>
          <a:p>
            <a:pPr lvl="1"/>
            <a:r>
              <a:rPr lang="en-US" sz="1700" dirty="0" smtClean="0"/>
              <a:t>Etc.</a:t>
            </a:r>
            <a:endParaRPr lang="en-US" sz="1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608" y="3640971"/>
            <a:ext cx="2610196" cy="236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Electronic Vulnerabilities</a:t>
            </a:r>
          </a:p>
          <a:p>
            <a:pPr lvl="1"/>
            <a:r>
              <a:rPr lang="en-US" sz="1600" dirty="0" smtClean="0"/>
              <a:t>Surveillance Cameras</a:t>
            </a:r>
          </a:p>
          <a:p>
            <a:pPr lvl="1"/>
            <a:r>
              <a:rPr lang="en-US" sz="1600" dirty="0" smtClean="0"/>
              <a:t>Access Controls</a:t>
            </a:r>
          </a:p>
          <a:p>
            <a:pPr lvl="1"/>
            <a:r>
              <a:rPr lang="en-US" sz="1600" dirty="0" smtClean="0"/>
              <a:t>Intrusion Detection 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33804" y="1306482"/>
            <a:ext cx="2610196" cy="221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Personnel Vulnerabilities</a:t>
            </a:r>
          </a:p>
          <a:p>
            <a:pPr lvl="1"/>
            <a:r>
              <a:rPr lang="en-US" sz="1600" dirty="0" smtClean="0"/>
              <a:t>Employees</a:t>
            </a:r>
          </a:p>
          <a:p>
            <a:pPr lvl="1"/>
            <a:r>
              <a:rPr lang="en-US" sz="1600" dirty="0" smtClean="0"/>
              <a:t>Guard Force</a:t>
            </a:r>
          </a:p>
          <a:p>
            <a:pPr lvl="1"/>
            <a:r>
              <a:rPr lang="en-US" sz="1600" dirty="0" smtClean="0"/>
              <a:t>Social Engineering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1" t="12122" r="2323" b="9576"/>
          <a:stretch/>
        </p:blipFill>
        <p:spPr>
          <a:xfrm>
            <a:off x="2641523" y="3767738"/>
            <a:ext cx="1680460" cy="22977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00347" y="5526575"/>
            <a:ext cx="691245" cy="502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ktwhaley\Pictures\Rope Fence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2" b="16479"/>
          <a:stretch/>
        </p:blipFill>
        <p:spPr bwMode="auto">
          <a:xfrm>
            <a:off x="2624051" y="1306482"/>
            <a:ext cx="1715196" cy="2297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 rot="5234381">
            <a:off x="2739774" y="2250272"/>
            <a:ext cx="1551755" cy="502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3804" y="3767738"/>
            <a:ext cx="2610196" cy="221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Program Vulnerabilities</a:t>
            </a:r>
          </a:p>
          <a:p>
            <a:pPr lvl="1"/>
            <a:r>
              <a:rPr lang="en-US" sz="1600" dirty="0" smtClean="0"/>
              <a:t>Policies &amp; Procedures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08" y="1306482"/>
            <a:ext cx="1787233" cy="2297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08" y="3767738"/>
            <a:ext cx="1787233" cy="22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6225" cy="14465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Performance Based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6717" y="1600200"/>
            <a:ext cx="34624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Compliance Based</a:t>
            </a:r>
          </a:p>
        </p:txBody>
      </p:sp>
      <p:pic>
        <p:nvPicPr>
          <p:cNvPr id="5" name="Picture 1" descr="Description: cid:image003.jpg@01CC6E08.9D3212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2" y="3486501"/>
            <a:ext cx="3204461" cy="256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 t="22501" r="64552" b="10001"/>
          <a:stretch>
            <a:fillRect/>
          </a:stretch>
        </p:blipFill>
        <p:spPr bwMode="auto">
          <a:xfrm>
            <a:off x="5294138" y="3252020"/>
            <a:ext cx="2633119" cy="2800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0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adversary sequence </a:t>
            </a:r>
            <a:r>
              <a:rPr lang="en-US" dirty="0" smtClean="0"/>
              <a:t>diagram</a:t>
            </a:r>
            <a:endParaRPr lang="en-US" dirty="0"/>
          </a:p>
          <a:p>
            <a:r>
              <a:rPr lang="en-US" dirty="0"/>
              <a:t>Conduct path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Perform </a:t>
            </a:r>
            <a:r>
              <a:rPr lang="en-US" dirty="0"/>
              <a:t>scenario analysis</a:t>
            </a:r>
          </a:p>
          <a:p>
            <a:r>
              <a:rPr lang="en-US" dirty="0" smtClean="0"/>
              <a:t>Determine </a:t>
            </a:r>
            <a:r>
              <a:rPr lang="en-US" dirty="0"/>
              <a:t>system effectiveness</a:t>
            </a:r>
          </a:p>
          <a:p>
            <a:r>
              <a:rPr lang="en-US" dirty="0"/>
              <a:t>If effectiveness (or risk) is unacceptable, develop and analyze upgrades.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Based - Qualitative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CARVER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riticality – measure of impact of an attack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ccessibility – ability to physically access and egress from target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ecuperability</a:t>
            </a:r>
            <a:r>
              <a:rPr lang="en-US" dirty="0"/>
              <a:t> – ability of a system to recover from an attack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dirty="0"/>
              <a:t>ulnerability – ease of accomplishing attack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ffect – amount of direct loss from an attack as measured by loss in production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ecognizability</a:t>
            </a:r>
            <a:r>
              <a:rPr lang="en-US" dirty="0"/>
              <a:t> – ease of identifying target</a:t>
            </a:r>
          </a:p>
          <a:p>
            <a:pPr lvl="1"/>
            <a:endParaRPr lang="en-US" dirty="0"/>
          </a:p>
          <a:p>
            <a:r>
              <a:rPr lang="en-US" dirty="0"/>
              <a:t>A modified CARVER adds 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attribute</a:t>
            </a:r>
          </a:p>
          <a:p>
            <a:pPr lvl="1"/>
            <a:r>
              <a:rPr lang="en-US" dirty="0" smtClean="0"/>
              <a:t>Combined health, economic and psychological impacts of an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Based - Scenario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516"/>
            <a:ext cx="8229600" cy="4525963"/>
          </a:xfrm>
        </p:spPr>
        <p:txBody>
          <a:bodyPr/>
          <a:lstStyle/>
          <a:p>
            <a:r>
              <a:rPr lang="en-US" dirty="0"/>
              <a:t>Used to determine whether a PPS has vulnerabilities that could be exploited by adversaries using varying tactics. </a:t>
            </a:r>
          </a:p>
          <a:p>
            <a:r>
              <a:rPr lang="en-US" dirty="0"/>
              <a:t>Analyses PPS using defined threats and path analysis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10" y="2403987"/>
            <a:ext cx="3769671" cy="35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Based </a:t>
            </a:r>
            <a:r>
              <a:rPr lang="en-US" dirty="0" smtClean="0"/>
              <a:t>– Scenario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6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assumptions about threats to determine how an event might occur, then determining if your systems can effectively assist with the mitigation</a:t>
            </a:r>
            <a:endParaRPr lang="en-US" dirty="0"/>
          </a:p>
          <a:p>
            <a:endParaRPr lang="en-US" dirty="0" smtClean="0"/>
          </a:p>
          <a:p>
            <a:r>
              <a:rPr lang="en-US" b="1" i="1" u="sng" dirty="0" smtClean="0"/>
              <a:t>Threat Assumption Sample 1</a:t>
            </a:r>
          </a:p>
          <a:p>
            <a:pPr lvl="0"/>
            <a:endParaRPr lang="en-US" sz="2000" b="1" dirty="0" smtClean="0">
              <a:solidFill>
                <a:srgbClr val="0000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</a:rPr>
              <a:t>Asset </a:t>
            </a:r>
            <a:r>
              <a:rPr lang="en-US" sz="2000" b="1" dirty="0">
                <a:solidFill>
                  <a:srgbClr val="000000"/>
                </a:solidFill>
              </a:rPr>
              <a:t>Theft</a:t>
            </a:r>
            <a:r>
              <a:rPr lang="en-US" sz="2000" dirty="0">
                <a:solidFill>
                  <a:srgbClr val="000000"/>
                </a:solidFill>
              </a:rPr>
              <a:t>: the unauthorized removal of facility assets.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Assumptions: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Adversary desires to remove the assets while minimizing potential detection or evidence that would lead to apprehension.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Assets subject to theft are </a:t>
            </a:r>
            <a:r>
              <a:rPr lang="en-US" dirty="0" smtClean="0">
                <a:solidFill>
                  <a:srgbClr val="000000"/>
                </a:solidFill>
              </a:rPr>
              <a:t>high </a:t>
            </a:r>
            <a:r>
              <a:rPr lang="en-US" dirty="0">
                <a:solidFill>
                  <a:srgbClr val="000000"/>
                </a:solidFill>
              </a:rPr>
              <a:t>value commodities such as </a:t>
            </a:r>
            <a:r>
              <a:rPr lang="en-US" dirty="0" smtClean="0">
                <a:solidFill>
                  <a:srgbClr val="000000"/>
                </a:solidFill>
              </a:rPr>
              <a:t>electronics, or metals.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Motivation for asset theft events is not driven by a desire to harm a facility but rather to acquire the asset components being removed.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(Harm to the facility and operation can occur based on the type(s) of assets stolen and the associated downtime associated with asset replacement.)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43300" cy="4525963"/>
          </a:xfrm>
        </p:spPr>
        <p:txBody>
          <a:bodyPr/>
          <a:lstStyle/>
          <a:p>
            <a:r>
              <a:rPr lang="en-US" dirty="0" smtClean="0"/>
              <a:t>Robert “RJ” Hope, CPP</a:t>
            </a:r>
          </a:p>
          <a:p>
            <a:pPr lvl="1"/>
            <a:r>
              <a:rPr lang="en-US" dirty="0" smtClean="0"/>
              <a:t>Section Manager - Security Consulting</a:t>
            </a:r>
          </a:p>
          <a:p>
            <a:pPr lvl="1"/>
            <a:r>
              <a:rPr lang="en-US" dirty="0" smtClean="0"/>
              <a:t>Burns &amp; McDonnell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Kevin Whaley</a:t>
            </a:r>
          </a:p>
          <a:p>
            <a:pPr lvl="1"/>
            <a:r>
              <a:rPr lang="en-US" dirty="0" smtClean="0"/>
              <a:t>Security Consultant</a:t>
            </a:r>
          </a:p>
          <a:p>
            <a:pPr lvl="1"/>
            <a:r>
              <a:rPr lang="en-US" dirty="0" smtClean="0"/>
              <a:t>Burns &amp; McDonnell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71" y="1143000"/>
            <a:ext cx="1531814" cy="2295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71" y="3657601"/>
            <a:ext cx="1531814" cy="22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Based - Quantitative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measurable </a:t>
            </a:r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Security systems performance and cost </a:t>
            </a:r>
            <a:endParaRPr lang="en-US" dirty="0"/>
          </a:p>
          <a:p>
            <a:r>
              <a:rPr lang="en-US" dirty="0"/>
              <a:t>Usually used for corporations with unacceptably high consequence of </a:t>
            </a:r>
            <a:r>
              <a:rPr lang="en-US" dirty="0" smtClean="0"/>
              <a:t>loss</a:t>
            </a:r>
            <a:endParaRPr lang="en-US" dirty="0"/>
          </a:p>
          <a:p>
            <a:pPr lvl="1"/>
            <a:r>
              <a:rPr lang="en-US" dirty="0"/>
              <a:t>Nuclear facilities, prisons, certain government or military installations, refineries, utilities, airports, telecommunication hubs.</a:t>
            </a:r>
          </a:p>
          <a:p>
            <a:r>
              <a:rPr lang="en-US" dirty="0"/>
              <a:t>Used mainly to measure hardware components performance</a:t>
            </a:r>
          </a:p>
          <a:p>
            <a:pPr lvl="1"/>
            <a:r>
              <a:rPr lang="en-US" dirty="0"/>
              <a:t>CCTV, sensors, access controls, etc.</a:t>
            </a:r>
          </a:p>
          <a:p>
            <a:r>
              <a:rPr lang="en-US" dirty="0"/>
              <a:t>Removes the subjectivity of compliance based or qualitative analysis.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the conformance to specified policies or </a:t>
            </a:r>
            <a:r>
              <a:rPr lang="en-US" dirty="0" smtClean="0"/>
              <a:t>programs driven by the regulatory body </a:t>
            </a:r>
            <a:r>
              <a:rPr lang="en-US" dirty="0"/>
              <a:t>within an industry. </a:t>
            </a:r>
          </a:p>
        </p:txBody>
      </p:sp>
    </p:spTree>
    <p:extLst>
      <p:ext uri="{BB962C8B-B14F-4D97-AF65-F5344CB8AC3E}">
        <p14:creationId xmlns:p14="http://schemas.microsoft.com/office/powerpoint/2010/main" val="14506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973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Show me an 11’ fence &amp; I’ll show you a 12’ ladder</a:t>
            </a:r>
          </a:p>
          <a:p>
            <a:pPr lvl="1"/>
            <a:r>
              <a:rPr lang="en-US" dirty="0"/>
              <a:t>EVERYTHING can be defeated</a:t>
            </a:r>
          </a:p>
          <a:p>
            <a:pPr lvl="1"/>
            <a:r>
              <a:rPr lang="en-US" dirty="0"/>
              <a:t>GOAL IS TO CREATE TARGET SHIFT</a:t>
            </a:r>
          </a:p>
          <a:p>
            <a:pPr lvl="2"/>
            <a:r>
              <a:rPr lang="en-US" dirty="0"/>
              <a:t>You don’t want to get video of an event, you want there to be no event to capture</a:t>
            </a:r>
          </a:p>
          <a:p>
            <a:r>
              <a:rPr lang="en-US" dirty="0"/>
              <a:t>Mitigations = level of protection desired + acceptable risk</a:t>
            </a:r>
          </a:p>
          <a:p>
            <a:r>
              <a:rPr lang="en-US" dirty="0"/>
              <a:t>Limited only by your creativity</a:t>
            </a:r>
          </a:p>
          <a:p>
            <a:r>
              <a:rPr lang="en-US" dirty="0"/>
              <a:t>May not always be a security technology or additional personnel</a:t>
            </a:r>
          </a:p>
          <a:p>
            <a:r>
              <a:rPr lang="en-US" dirty="0"/>
              <a:t>Industry Perception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92" y="1450833"/>
            <a:ext cx="4226383" cy="28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vs. Non-Regulatory</a:t>
            </a:r>
          </a:p>
          <a:p>
            <a:pPr lvl="1"/>
            <a:r>
              <a:rPr lang="en-US" dirty="0" smtClean="0"/>
              <a:t>Carrot and Stick</a:t>
            </a:r>
          </a:p>
          <a:p>
            <a:pPr lvl="1"/>
            <a:r>
              <a:rPr lang="en-US" dirty="0" smtClean="0"/>
              <a:t>Required Improvements</a:t>
            </a:r>
          </a:p>
          <a:p>
            <a:pPr lvl="1"/>
            <a:r>
              <a:rPr lang="en-US" dirty="0" smtClean="0"/>
              <a:t>Security Overkill</a:t>
            </a:r>
          </a:p>
          <a:p>
            <a:r>
              <a:rPr lang="en-US" dirty="0" smtClean="0"/>
              <a:t>Event Based vs. Non-Event Based</a:t>
            </a:r>
          </a:p>
          <a:p>
            <a:pPr lvl="1"/>
            <a:r>
              <a:rPr lang="en-US" dirty="0" smtClean="0"/>
              <a:t>Fear</a:t>
            </a:r>
          </a:p>
          <a:p>
            <a:pPr lvl="1"/>
            <a:r>
              <a:rPr lang="en-US" dirty="0" smtClean="0"/>
              <a:t>Apprehension</a:t>
            </a:r>
          </a:p>
          <a:p>
            <a:pPr lvl="1"/>
            <a:r>
              <a:rPr lang="en-US" dirty="0" smtClean="0"/>
              <a:t>Employee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vs. Regulatory</a:t>
            </a:r>
          </a:p>
          <a:p>
            <a:pPr lvl="1"/>
            <a:r>
              <a:rPr lang="en-US" altLang="en-US" dirty="0"/>
              <a:t>Program Longevity</a:t>
            </a:r>
          </a:p>
          <a:p>
            <a:pPr lvl="1"/>
            <a:r>
              <a:rPr lang="en-US" altLang="en-US" dirty="0"/>
              <a:t>Implementation Thought Process</a:t>
            </a:r>
          </a:p>
          <a:p>
            <a:pPr lvl="1"/>
            <a:r>
              <a:rPr lang="en-US" altLang="en-US" dirty="0"/>
              <a:t>Stakeholder Involvement</a:t>
            </a:r>
          </a:p>
          <a:p>
            <a:pPr lvl="1"/>
            <a:r>
              <a:rPr lang="en-US" altLang="en-US" dirty="0"/>
              <a:t>Leadership Support </a:t>
            </a:r>
          </a:p>
          <a:p>
            <a:pPr lvl="1"/>
            <a:r>
              <a:rPr lang="en-US" altLang="en-US" dirty="0"/>
              <a:t>Litigation vs. Fines</a:t>
            </a:r>
          </a:p>
          <a:p>
            <a:r>
              <a:rPr lang="en-US" dirty="0" smtClean="0"/>
              <a:t>Relation to Peers</a:t>
            </a:r>
          </a:p>
          <a:p>
            <a:r>
              <a:rPr lang="en-US" dirty="0" smtClean="0"/>
              <a:t>Lowering of O&amp;M</a:t>
            </a:r>
          </a:p>
          <a:p>
            <a:r>
              <a:rPr lang="en-US" dirty="0" smtClean="0"/>
              <a:t>Demonstrated Reduction of Events </a:t>
            </a:r>
          </a:p>
          <a:p>
            <a:r>
              <a:rPr lang="en-US" dirty="0" smtClean="0"/>
              <a:t>Reduction/Elimination of Regulatory Non-Compliance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</a:p>
          <a:p>
            <a:pPr lvl="1"/>
            <a:r>
              <a:rPr lang="en-US" dirty="0" smtClean="0"/>
              <a:t>Success is a Non-Event</a:t>
            </a:r>
          </a:p>
          <a:p>
            <a:pPr lvl="1"/>
            <a:r>
              <a:rPr lang="en-US" dirty="0" smtClean="0"/>
              <a:t>Rated on Failure NOT Success </a:t>
            </a:r>
          </a:p>
          <a:p>
            <a:pPr lvl="1"/>
            <a:r>
              <a:rPr lang="en-US" dirty="0" smtClean="0"/>
              <a:t>Rated Against Peers</a:t>
            </a:r>
          </a:p>
          <a:p>
            <a:pPr lvl="1"/>
            <a:r>
              <a:rPr lang="en-US" dirty="0" smtClean="0"/>
              <a:t>Writing/Telling the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Robert J. Hope, CPP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Manager – Security Consulting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Burns &amp; McDonnell Engineering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816-349-6754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hlinkClick r:id="rId3"/>
              </a:rPr>
              <a:t>rjhope@burnsmcd.com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Kevin Whaley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Security Consulting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Burns &amp; McDonnell Engineering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816-447-9876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hlinkClick r:id="rId4"/>
              </a:rPr>
              <a:t>ktwhaley@burnsmcd.com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6225"/>
          </a:xfrm>
        </p:spPr>
        <p:txBody>
          <a:bodyPr/>
          <a:lstStyle/>
          <a:p>
            <a:r>
              <a:rPr lang="en-US" dirty="0"/>
              <a:t>Why conduct a V</a:t>
            </a:r>
            <a:r>
              <a:rPr lang="en-US" dirty="0" smtClean="0"/>
              <a:t>ulnerability Assessment (VA)?</a:t>
            </a:r>
            <a:endParaRPr lang="en-US" dirty="0"/>
          </a:p>
          <a:p>
            <a:r>
              <a:rPr lang="en-US" dirty="0"/>
              <a:t>What is a </a:t>
            </a:r>
            <a:r>
              <a:rPr lang="en-US" dirty="0" smtClean="0"/>
              <a:t>Vulnerability Assessment?</a:t>
            </a:r>
            <a:endParaRPr lang="en-US" dirty="0"/>
          </a:p>
          <a:p>
            <a:r>
              <a:rPr lang="en-US" dirty="0"/>
              <a:t>Purpose/Frequency </a:t>
            </a:r>
          </a:p>
          <a:p>
            <a:r>
              <a:rPr lang="en-US" dirty="0"/>
              <a:t>Who should be involved</a:t>
            </a:r>
          </a:p>
          <a:p>
            <a:r>
              <a:rPr lang="en-US" dirty="0"/>
              <a:t>Types of </a:t>
            </a:r>
            <a:r>
              <a:rPr lang="en-US" dirty="0" smtClean="0"/>
              <a:t>Vulnerability Assessments</a:t>
            </a:r>
            <a:endParaRPr lang="en-US" dirty="0"/>
          </a:p>
          <a:p>
            <a:r>
              <a:rPr lang="en-US" dirty="0"/>
              <a:t>Vulnerabilities to consider</a:t>
            </a:r>
          </a:p>
          <a:p>
            <a:r>
              <a:rPr lang="en-US" dirty="0" smtClean="0"/>
              <a:t>Mitigation Options &amp; Cost Justifications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Vulnerability Assessments?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24175" cy="4610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Past events</a:t>
            </a:r>
          </a:p>
          <a:p>
            <a:r>
              <a:rPr lang="en-US" dirty="0" smtClean="0"/>
              <a:t>Berlin truck attack 19DEC2016</a:t>
            </a:r>
          </a:p>
          <a:p>
            <a:pPr lvl="1"/>
            <a:r>
              <a:rPr lang="en-US" dirty="0" smtClean="0"/>
              <a:t>12 dead 56 injured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Trespasser </a:t>
            </a:r>
            <a:r>
              <a:rPr lang="en-US" dirty="0"/>
              <a:t>at Eugene Sawyer Water Purification Plant </a:t>
            </a:r>
            <a:r>
              <a:rPr lang="en-US" dirty="0" smtClean="0"/>
              <a:t>NOV 2016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84" y="1171666"/>
            <a:ext cx="4017210" cy="2295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7044" r="26598" b="11584"/>
          <a:stretch/>
        </p:blipFill>
        <p:spPr>
          <a:xfrm>
            <a:off x="6349181" y="3808482"/>
            <a:ext cx="2543513" cy="2087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89" y="3808482"/>
            <a:ext cx="2374491" cy="20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Events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14650" cy="4525963"/>
          </a:xfrm>
        </p:spPr>
        <p:txBody>
          <a:bodyPr/>
          <a:lstStyle/>
          <a:p>
            <a:r>
              <a:rPr lang="en-US" dirty="0"/>
              <a:t>Ohio State Attack 28NOV2016</a:t>
            </a:r>
          </a:p>
          <a:p>
            <a:pPr lvl="1"/>
            <a:r>
              <a:rPr lang="en-US" dirty="0"/>
              <a:t>11 injured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Bakersfield</a:t>
            </a:r>
            <a:r>
              <a:rPr lang="en-US" dirty="0"/>
              <a:t>, CA</a:t>
            </a:r>
          </a:p>
          <a:p>
            <a:pPr lvl="1"/>
            <a:r>
              <a:rPr lang="en-US" dirty="0"/>
              <a:t>Substation Intrusion &amp; Sabotage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4" y="1600200"/>
            <a:ext cx="2787446" cy="1808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600200"/>
            <a:ext cx="2807724" cy="18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5" b="25751"/>
          <a:stretch/>
        </p:blipFill>
        <p:spPr>
          <a:xfrm>
            <a:off x="6179574" y="4277032"/>
            <a:ext cx="2804652" cy="1482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r="12167"/>
          <a:stretch/>
        </p:blipFill>
        <p:spPr>
          <a:xfrm>
            <a:off x="3371851" y="4285837"/>
            <a:ext cx="2807724" cy="14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Vulnerability Assessments?</a:t>
            </a:r>
            <a:endParaRPr lang="en-US" dirty="0"/>
          </a:p>
        </p:txBody>
      </p:sp>
      <p:pic>
        <p:nvPicPr>
          <p:cNvPr id="5" name="Picture 1" descr="Description: cid:image003.jpg@01CC6E08.9D3212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2" y="2203259"/>
            <a:ext cx="4021068" cy="32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 t="22501" r="64552" b="10001"/>
          <a:stretch>
            <a:fillRect/>
          </a:stretch>
        </p:blipFill>
        <p:spPr bwMode="auto">
          <a:xfrm>
            <a:off x="5248405" y="2203259"/>
            <a:ext cx="3438395" cy="363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3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 vs. Outside Consultant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600201"/>
            <a:ext cx="8229600" cy="3105150"/>
          </a:xfrm>
        </p:spPr>
        <p:txBody>
          <a:bodyPr>
            <a:normAutofit fontScale="92500"/>
          </a:bodyPr>
          <a:lstStyle/>
          <a:p>
            <a:r>
              <a:rPr lang="en-US" dirty="0"/>
              <a:t>In-house vs. outside consultants</a:t>
            </a:r>
          </a:p>
          <a:p>
            <a:r>
              <a:rPr lang="en-US" dirty="0"/>
              <a:t>In-house can provide institutional knowledge about environment</a:t>
            </a:r>
          </a:p>
          <a:p>
            <a:pPr lvl="1"/>
            <a:r>
              <a:rPr lang="en-US" dirty="0"/>
              <a:t>Normally already know what the answers are to problems</a:t>
            </a:r>
          </a:p>
          <a:p>
            <a:pPr lvl="1"/>
            <a:r>
              <a:rPr lang="en-US" dirty="0"/>
              <a:t>May have issues getting buy-in from management/executives</a:t>
            </a:r>
          </a:p>
          <a:p>
            <a:r>
              <a:rPr lang="en-US" dirty="0"/>
              <a:t>Outside consultants can provide an objective perspective</a:t>
            </a:r>
          </a:p>
          <a:p>
            <a:pPr lvl="1"/>
            <a:r>
              <a:rPr lang="en-US" dirty="0"/>
              <a:t>Fresh set of eyes</a:t>
            </a:r>
          </a:p>
          <a:p>
            <a:pPr lvl="1"/>
            <a:r>
              <a:rPr lang="en-US" dirty="0"/>
              <a:t>Offer substantiation to </a:t>
            </a:r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Offer insight into similar environments &amp; experience from other industries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Methodologies	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5243"/>
            <a:ext cx="4042266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DoD </a:t>
            </a:r>
            <a:r>
              <a:rPr lang="en-US" dirty="0"/>
              <a:t>– UFC 4-020-01</a:t>
            </a:r>
          </a:p>
          <a:p>
            <a:r>
              <a:rPr lang="en-US" dirty="0"/>
              <a:t>FEMA 452</a:t>
            </a:r>
          </a:p>
          <a:p>
            <a:r>
              <a:rPr lang="en-US" dirty="0"/>
              <a:t>FEMA 426</a:t>
            </a:r>
          </a:p>
          <a:p>
            <a:r>
              <a:rPr lang="en-US" dirty="0"/>
              <a:t>Sandia Labs</a:t>
            </a:r>
          </a:p>
          <a:p>
            <a:r>
              <a:rPr lang="en-US" dirty="0"/>
              <a:t>RAM-W</a:t>
            </a:r>
            <a:r>
              <a:rPr lang="en-US" baseline="30000" dirty="0"/>
              <a:t>TM </a:t>
            </a:r>
            <a:r>
              <a:rPr lang="en-US" dirty="0"/>
              <a:t>(Water)</a:t>
            </a:r>
          </a:p>
          <a:p>
            <a:r>
              <a:rPr lang="en-US" dirty="0"/>
              <a:t>RAM-CF</a:t>
            </a:r>
            <a:r>
              <a:rPr lang="en-US" baseline="30000" dirty="0"/>
              <a:t>TM</a:t>
            </a:r>
            <a:r>
              <a:rPr lang="en-US" dirty="0"/>
              <a:t> (Chemical)</a:t>
            </a:r>
          </a:p>
          <a:p>
            <a:r>
              <a:rPr lang="en-US" dirty="0"/>
              <a:t>RAM-CI</a:t>
            </a:r>
            <a:r>
              <a:rPr lang="en-US" baseline="30000" dirty="0"/>
              <a:t>TM </a:t>
            </a:r>
            <a:r>
              <a:rPr lang="en-US" dirty="0"/>
              <a:t>(Critical </a:t>
            </a:r>
            <a:r>
              <a:rPr lang="en-US" dirty="0" smtClean="0"/>
              <a:t>Infrastructure</a:t>
            </a:r>
            <a:r>
              <a:rPr lang="en-US" dirty="0"/>
              <a:t>) </a:t>
            </a:r>
          </a:p>
          <a:p>
            <a:r>
              <a:rPr lang="en-US" dirty="0"/>
              <a:t>Prison, Energy, Transmission, Dams, Etc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9125" y="1605243"/>
            <a:ext cx="404226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Department of Homeland Security</a:t>
            </a:r>
          </a:p>
          <a:p>
            <a:r>
              <a:rPr lang="en-US" dirty="0" smtClean="0"/>
              <a:t>CARVER + Shock</a:t>
            </a:r>
          </a:p>
          <a:p>
            <a:pPr lvl="1"/>
            <a:r>
              <a:rPr lang="en-US" dirty="0" smtClean="0"/>
              <a:t>Criticality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Recoverability</a:t>
            </a:r>
          </a:p>
          <a:p>
            <a:pPr lvl="1"/>
            <a:r>
              <a:rPr lang="en-US" dirty="0" smtClean="0"/>
              <a:t>Vulnerability</a:t>
            </a:r>
          </a:p>
          <a:p>
            <a:pPr lvl="1"/>
            <a:r>
              <a:rPr lang="en-US" dirty="0" smtClean="0"/>
              <a:t>Effect</a:t>
            </a:r>
          </a:p>
          <a:p>
            <a:pPr lvl="1"/>
            <a:r>
              <a:rPr lang="en-US" dirty="0" err="1" smtClean="0"/>
              <a:t>Recognizability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1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Vulnerability Assessment?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67100"/>
          </a:xfrm>
        </p:spPr>
        <p:txBody>
          <a:bodyPr>
            <a:normAutofit/>
          </a:bodyPr>
          <a:lstStyle/>
          <a:p>
            <a:r>
              <a:rPr lang="en-US" sz="3200" dirty="0"/>
              <a:t>Threat, Vulnerability, &amp; Risk Assessments defined</a:t>
            </a:r>
          </a:p>
          <a:p>
            <a:pPr lvl="1"/>
            <a:r>
              <a:rPr lang="en-US" sz="2000" b="1" dirty="0"/>
              <a:t>Vulnerability</a:t>
            </a:r>
            <a:r>
              <a:rPr lang="en-US" sz="2000" dirty="0"/>
              <a:t> = process of identifying and quantifying vulnerabilities or weak points of a facility or </a:t>
            </a:r>
            <a:r>
              <a:rPr lang="en-US" sz="2000" dirty="0" smtClean="0"/>
              <a:t>PPS (Physical Protection System) </a:t>
            </a:r>
            <a:endParaRPr lang="en-US" sz="2000" dirty="0"/>
          </a:p>
          <a:p>
            <a:pPr lvl="1"/>
            <a:r>
              <a:rPr lang="en-US" sz="2000" b="1" dirty="0"/>
              <a:t>Threat</a:t>
            </a:r>
            <a:r>
              <a:rPr lang="en-US" sz="2000" dirty="0"/>
              <a:t> = Means, methods and likelihood of attack</a:t>
            </a:r>
          </a:p>
          <a:p>
            <a:pPr lvl="2"/>
            <a:r>
              <a:rPr lang="en-US" sz="2000" dirty="0"/>
              <a:t>Outsider, insider, outsider colluding with insider. </a:t>
            </a:r>
          </a:p>
          <a:p>
            <a:pPr lvl="1"/>
            <a:r>
              <a:rPr lang="en-US" sz="2000" b="1" dirty="0"/>
              <a:t>Risk</a:t>
            </a:r>
            <a:r>
              <a:rPr lang="en-US" sz="2000" dirty="0"/>
              <a:t> = process of determining the outcome of a successful attack and the effect on the entity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7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Assessment.potx" id="{1234D4CA-723F-4680-A00A-A6F2468A10CE}" vid="{76AF998C-2AF7-4B9C-9AA6-6D16A690C3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Assessment.potx" id="{1234D4CA-723F-4680-A00A-A6F2468A10CE}" vid="{ED9A8F51-1D9B-4B76-945F-4B8ECCE715E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Assessment.potx" id="{1234D4CA-723F-4680-A00A-A6F2468A10CE}" vid="{68D71B74-1860-4CD3-A4A6-1881454C1463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Assessment.potx" id="{1234D4CA-723F-4680-A00A-A6F2468A10CE}" vid="{1559FDA7-BDCE-4F40-95BF-452B2DD0FF43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Assessment.potx" id="{1234D4CA-723F-4680-A00A-A6F2468A10CE}" vid="{A3898A84-95B7-490A-A342-BA6A6B15725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net Publish Files" ma:contentTypeID="0x01010010389FB39A87EB46823449C5638A757D0089ABBAFC9700FC4CBC6E126DE0294243" ma:contentTypeVersion="9" ma:contentTypeDescription="Used to display operational site content in correct web parts on department presence pages." ma:contentTypeScope="" ma:versionID="487fc6cedcea37b9a1d2a1704d021c1d">
  <xsd:schema xmlns:xsd="http://www.w3.org/2001/XMLSchema" xmlns:xs="http://www.w3.org/2001/XMLSchema" xmlns:p="http://schemas.microsoft.com/office/2006/metadata/properties" xmlns:ns2="c2eb276d-b517-4d69-a1dc-4858282838e3" targetNamespace="http://schemas.microsoft.com/office/2006/metadata/properties" ma:root="true" ma:fieldsID="b99130627d8536e0f866cb371a9ca24c" ns2:_="">
    <xsd:import namespace="c2eb276d-b517-4d69-a1dc-4858282838e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od1c0ca754ae4b4c995814f321b9d0c8" minOccurs="0"/>
                <xsd:element ref="ns2:c6410064904c4586a87da4e3a1250bf2" minOccurs="0"/>
                <xsd:element ref="ns2:e7f6332d6f77495ab3eb749b70e23e2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b276d-b517-4d69-a1dc-4858282838e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b31c835-66c9-489b-8360-18167c3bc802}" ma:internalName="TaxCatchAll" ma:showField="CatchAllData" ma:web="bb207271-0d5e-4271-87b0-2972c45e9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1b31c835-66c9-489b-8360-18167c3bc802}" ma:internalName="TaxCatchAllLabel" ma:readOnly="true" ma:showField="CatchAllDataLabel" ma:web="bb207271-0d5e-4271-87b0-2972c45e9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d1c0ca754ae4b4c995814f321b9d0c8" ma:index="10" nillable="true" ma:taxonomy="true" ma:internalName="od1c0ca754ae4b4c995814f321b9d0c8" ma:taxonomyFieldName="Heading" ma:displayName="Heading" ma:readOnly="false" ma:default="" ma:fieldId="{8d1c0ca7-54ae-4b4c-9958-14f321b9d0c8}" ma:sspId="7262229a-d276-4d87-a0de-f9a9d494c0f4" ma:termSetId="c95184f5-47db-4c45-a6d1-e1134a2a2d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410064904c4586a87da4e3a1250bf2" ma:index="12" nillable="true" ma:taxonomy="true" ma:internalName="c6410064904c4586a87da4e3a1250bf2" ma:taxonomyFieldName="Sub_x002d_heading" ma:displayName="Sub-heading" ma:default="" ma:fieldId="{c6410064-904c-4586-a87d-a4e3a1250bf2}" ma:sspId="7262229a-d276-4d87-a0de-f9a9d494c0f4" ma:termSetId="676f972c-100f-4698-9c3e-9d0b0ccaf2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f6332d6f77495ab3eb749b70e23e24" ma:index="14" ma:taxonomy="true" ma:internalName="e7f6332d6f77495ab3eb749b70e23e24" ma:taxonomyFieldName="Department_x0020_Name" ma:displayName="Department Name" ma:readOnly="false" ma:default="" ma:fieldId="{e7f6332d-6f77-495a-b3eb-749b70e23e24}" ma:sspId="7262229a-d276-4d87-a0de-f9a9d494c0f4" ma:termSetId="d134f93a-82f8-4bc2-aecd-ca0ac6b21c9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262229a-d276-4d87-a0de-f9a9d494c0f4" ContentTypeId="0x01010010389FB39A87EB46823449C5638A757D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7f6332d6f77495ab3eb749b70e23e24 xmlns="c2eb276d-b517-4d69-a1dc-4858282838e3">
      <Terms xmlns="http://schemas.microsoft.com/office/infopath/2007/PartnerControls">
        <TermInfo xmlns="http://schemas.microsoft.com/office/infopath/2007/PartnerControls">
          <TermName>Business ＆ Technology</TermName>
          <TermId>22222222-2222-2222-2222-222222222222</TermId>
        </TermInfo>
      </Terms>
    </e7f6332d6f77495ab3eb749b70e23e24>
    <c6410064904c4586a87da4e3a1250bf2 xmlns="c2eb276d-b517-4d69-a1dc-4858282838e3">
      <Terms xmlns="http://schemas.microsoft.com/office/infopath/2007/PartnerControls"/>
    </c6410064904c4586a87da4e3a1250bf2>
    <od1c0ca754ae4b4c995814f321b9d0c8 xmlns="c2eb276d-b517-4d69-a1dc-4858282838e3">
      <Terms xmlns="http://schemas.microsoft.com/office/infopath/2007/PartnerControls"/>
    </od1c0ca754ae4b4c995814f321b9d0c8>
    <TaxCatchAll xmlns="c2eb276d-b517-4d69-a1dc-4858282838e3">
      <Value>3</Value>
    </TaxCatchAl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726D85-6BBC-4B73-8713-7523235A2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b276d-b517-4d69-a1dc-485828283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DE3B7C-A9DC-4C70-8E69-38A5A97C7FB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E6189D6-D166-4AA8-B6A1-2B9CF458A33F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2eb276d-b517-4d69-a1dc-4858282838e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219847D-D2D9-41C1-9D09-B78D1F89B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Assessment</Template>
  <TotalTime>606</TotalTime>
  <Words>1015</Words>
  <Application>Microsoft Office PowerPoint</Application>
  <PresentationFormat>On-screen Show (4:3)</PresentationFormat>
  <Paragraphs>238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Wingdings</vt:lpstr>
      <vt:lpstr>1_Office Theme</vt:lpstr>
      <vt:lpstr>Office Theme</vt:lpstr>
      <vt:lpstr>Custom Design</vt:lpstr>
      <vt:lpstr>1_Custom Design</vt:lpstr>
      <vt:lpstr>2_Custom Design</vt:lpstr>
      <vt:lpstr>Vulnerability Assessments</vt:lpstr>
      <vt:lpstr>Presenters</vt:lpstr>
      <vt:lpstr>Agenda</vt:lpstr>
      <vt:lpstr>Why Vulnerability Assessments?</vt:lpstr>
      <vt:lpstr>Past Events (continued)</vt:lpstr>
      <vt:lpstr>Why Vulnerability Assessments?</vt:lpstr>
      <vt:lpstr>In-House vs. Outside Consultant</vt:lpstr>
      <vt:lpstr>Assessment Methodologies </vt:lpstr>
      <vt:lpstr>What is a Vulnerability Assessment?</vt:lpstr>
      <vt:lpstr>Purpose &amp; Frequency of VA </vt:lpstr>
      <vt:lpstr>Objectives of VA </vt:lpstr>
      <vt:lpstr>Objectives of VA </vt:lpstr>
      <vt:lpstr>Who is involved?</vt:lpstr>
      <vt:lpstr>Vulnerability Examples</vt:lpstr>
      <vt:lpstr>Types of VA</vt:lpstr>
      <vt:lpstr>Performance Based</vt:lpstr>
      <vt:lpstr>Performance Based - Qualitative</vt:lpstr>
      <vt:lpstr>Performance Based - Scenario </vt:lpstr>
      <vt:lpstr>Performance Based – Scenario (continued)</vt:lpstr>
      <vt:lpstr>Performance Based - Quantitative</vt:lpstr>
      <vt:lpstr>Compliance Based</vt:lpstr>
      <vt:lpstr>Options for Mitigation</vt:lpstr>
      <vt:lpstr>Cost Justification</vt:lpstr>
      <vt:lpstr>Cost Justification</vt:lpstr>
      <vt:lpstr>Cost Justification</vt:lpstr>
      <vt:lpstr>Questions</vt:lpstr>
      <vt:lpstr>PowerPoint Presentation</vt:lpstr>
    </vt:vector>
  </TitlesOfParts>
  <Company>Burns &amp; McDonnell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Vulnerability Assessments</dc:title>
  <dc:creator>Whaley, Kevin T</dc:creator>
  <cp:lastModifiedBy>Whaley, Kevin T</cp:lastModifiedBy>
  <cp:revision>40</cp:revision>
  <cp:lastPrinted>2017-01-05T15:03:03Z</cp:lastPrinted>
  <dcterms:created xsi:type="dcterms:W3CDTF">2017-01-04T14:06:44Z</dcterms:created>
  <dcterms:modified xsi:type="dcterms:W3CDTF">2017-01-05T19:51:43Z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 Name">
    <vt:lpwstr>3;#Corporate Marketing|6bbe31a1-f757-4364-ab78-e3fafd160b43</vt:lpwstr>
  </property>
  <property fmtid="{D5CDD505-2E9C-101B-9397-08002B2CF9AE}" pid="3" name="ContentTypeId">
    <vt:lpwstr>0x01010010389FB39A87EB46823449C5638A757D0089ABBAFC9700FC4CBC6E126DE0294243</vt:lpwstr>
  </property>
  <property fmtid="{D5CDD505-2E9C-101B-9397-08002B2CF9AE}" pid="4" name="o353d588a3c848aaa7ae6793546a1cbd">
    <vt:lpwstr/>
  </property>
  <property fmtid="{D5CDD505-2E9C-101B-9397-08002B2CF9AE}" pid="5" name="Material Type">
    <vt:lpwstr/>
  </property>
  <property fmtid="{D5CDD505-2E9C-101B-9397-08002B2CF9AE}" pid="6" name="Heading">
    <vt:lpwstr/>
  </property>
  <property fmtid="{D5CDD505-2E9C-101B-9397-08002B2CF9AE}" pid="7" name="Sub-heading">
    <vt:lpwstr/>
  </property>
</Properties>
</file>